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19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0" r:id="rId4"/>
    <p:sldId id="292" r:id="rId5"/>
    <p:sldId id="296" r:id="rId6"/>
    <p:sldId id="293" r:id="rId7"/>
    <p:sldId id="275" r:id="rId8"/>
    <p:sldId id="261" r:id="rId9"/>
    <p:sldId id="258" r:id="rId10"/>
    <p:sldId id="314" r:id="rId11"/>
    <p:sldId id="285" r:id="rId12"/>
    <p:sldId id="294" r:id="rId13"/>
    <p:sldId id="295" r:id="rId14"/>
    <p:sldId id="287" r:id="rId15"/>
    <p:sldId id="286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04" r:id="rId25"/>
    <p:sldId id="305" r:id="rId26"/>
    <p:sldId id="302" r:id="rId27"/>
    <p:sldId id="303" r:id="rId2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1" autoAdjust="0"/>
    <p:restoredTop sz="81050"/>
  </p:normalViewPr>
  <p:slideViewPr>
    <p:cSldViewPr>
      <p:cViewPr>
        <p:scale>
          <a:sx n="134" d="100"/>
          <a:sy n="134" d="100"/>
        </p:scale>
        <p:origin x="-1229" y="-1099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22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 Reporting Excellent or Good Mental Health</a:t>
            </a:r>
          </a:p>
        </c:rich>
      </c:tx>
      <c:layout>
        <c:manualLayout>
          <c:xMode val="edge"/>
          <c:yMode val="edge"/>
          <c:x val="0.15094566347761457"/>
          <c:y val="3.7479370455541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Reporting Excellent or Good Mental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 Z</c:v>
                </c:pt>
                <c:pt idx="1">
                  <c:v>Millenials</c:v>
                </c:pt>
                <c:pt idx="2">
                  <c:v>Gen Xers</c:v>
                </c:pt>
                <c:pt idx="3">
                  <c:v>Boomers</c:v>
                </c:pt>
                <c:pt idx="4">
                  <c:v>Older Adults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56</c:v>
                </c:pt>
                <c:pt idx="2">
                  <c:v>51</c:v>
                </c:pt>
                <c:pt idx="3">
                  <c:v>70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1-CD41-A193-095FFDF232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Gen Z</c:v>
                </c:pt>
                <c:pt idx="1">
                  <c:v>Millenials</c:v>
                </c:pt>
                <c:pt idx="2">
                  <c:v>Gen Xers</c:v>
                </c:pt>
                <c:pt idx="3">
                  <c:v>Boomers</c:v>
                </c:pt>
                <c:pt idx="4">
                  <c:v>Older Adults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44</c:v>
                </c:pt>
                <c:pt idx="2">
                  <c:v>49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1-CD41-A193-095FFDF232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2934319"/>
        <c:axId val="1632935999"/>
      </c:barChart>
      <c:catAx>
        <c:axId val="163293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935999"/>
        <c:crosses val="autoZero"/>
        <c:auto val="1"/>
        <c:lblAlgn val="ctr"/>
        <c:lblOffset val="100"/>
        <c:noMultiLvlLbl val="0"/>
      </c:catAx>
      <c:valAx>
        <c:axId val="16329359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3293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3/9/2020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9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9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and then 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2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DG finishes….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2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77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&amp; present objectives - 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DG Common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4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6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94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89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5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3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9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157"/>
            <a:ext cx="2356060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iDfB9sNo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@findlay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urham@findlay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bg2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812" y="1600200"/>
            <a:ext cx="8913077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EMOTIONAL RESILIENCE &amp; THE ANXIOUS STUDENT</a:t>
            </a:r>
            <a:br>
              <a:rPr lang="en-US" b="1" dirty="0"/>
            </a:br>
            <a:r>
              <a:rPr lang="en-US" sz="3600" b="1" i="1" dirty="0"/>
              <a:t>Part One</a:t>
            </a:r>
            <a:br>
              <a:rPr lang="en-US" sz="3600" b="1" i="1" dirty="0"/>
            </a:b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᷉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/>
              <a:t>Supported by the Northwest Ohio Clinical Education Consortium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0612" y="4572000"/>
            <a:ext cx="9141677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Deborah George, PT, PhD, MS,DCE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Allison Durham, PT, DPT, RN, DCE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Karyn Westrick, MA, LPCC-S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C64D-A24A-45B8-B9A7-B848D006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Student Perspective – Stress Triggers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BB66B-CCD9-41F4-9776-E6A1BC212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5" name="Online Media 4" descr="StudentAudio.mp3">
            <a:hlinkClick r:id="" action="ppaction://media"/>
            <a:extLst>
              <a:ext uri="{FF2B5EF4-FFF2-40B4-BE49-F238E27FC236}">
                <a16:creationId xmlns:a16="http://schemas.microsoft.com/office/drawing/2014/main" id="{3431BC9B-23E6-7042-B27F-C15ECA5AE1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6412" y="3518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539D-869D-1D4F-9724-5D0DF4FE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537" y="1600200"/>
            <a:ext cx="8913077" cy="1065450"/>
          </a:xfrm>
        </p:spPr>
        <p:txBody>
          <a:bodyPr>
            <a:normAutofit/>
          </a:bodyPr>
          <a:lstStyle/>
          <a:p>
            <a:r>
              <a:rPr lang="en-US" sz="3600" b="1" dirty="0"/>
              <a:t>REFLECTION – </a:t>
            </a:r>
            <a:r>
              <a:rPr lang="en-US" sz="3600" b="1" i="1" dirty="0"/>
              <a:t>Pause &amp; think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49D3-F728-174D-B665-D6A09C14D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8538" y="2743200"/>
            <a:ext cx="8913077" cy="164732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could the CI or SCCE do to help alleviate the stress in this particular student?</a:t>
            </a:r>
          </a:p>
        </p:txBody>
      </p:sp>
    </p:spTree>
    <p:extLst>
      <p:ext uri="{BB962C8B-B14F-4D97-AF65-F5344CB8AC3E}">
        <p14:creationId xmlns:p14="http://schemas.microsoft.com/office/powerpoint/2010/main" val="13172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3CF8-68B4-6B4C-B7CA-7A8F611B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538" y="2058750"/>
            <a:ext cx="9068474" cy="860400"/>
          </a:xfrm>
        </p:spPr>
        <p:txBody>
          <a:bodyPr>
            <a:normAutofit/>
          </a:bodyPr>
          <a:lstStyle/>
          <a:p>
            <a:r>
              <a:rPr lang="en-US" sz="3600" b="1" dirty="0"/>
              <a:t>Student Perspective – Potential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F96A-BAAA-424E-A474-9C64F9B4F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nline Media 4" descr="StudentVoice.m4a">
            <a:hlinkClick r:id="" action="ppaction://media"/>
            <a:extLst>
              <a:ext uri="{FF2B5EF4-FFF2-40B4-BE49-F238E27FC236}">
                <a16:creationId xmlns:a16="http://schemas.microsoft.com/office/drawing/2014/main" id="{8B227ABF-5CEB-2149-A9F1-D43089EA94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013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1D353-DD06-467D-ABAA-659916F3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Mental health professional perspective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1B1CD-2748-4D51-95F7-1AC56CD6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012" y="1447800"/>
            <a:ext cx="8991600" cy="1524000"/>
          </a:xfrm>
        </p:spPr>
        <p:txBody>
          <a:bodyPr>
            <a:normAutofit/>
          </a:bodyPr>
          <a:lstStyle/>
          <a:p>
            <a:pPr marL="457200" indent="-457200" algn="ctr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Interview with Karyn Westrick, MA, LPCC-S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hlinkClick r:id="rId3"/>
              </a:rPr>
              <a:t>https://youtu.be/MsiDfB9sNoQ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2FCBB-B9E4-4D24-8B3A-13ED79713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" t="6488"/>
          <a:stretch/>
        </p:blipFill>
        <p:spPr>
          <a:xfrm>
            <a:off x="3260322" y="2514600"/>
            <a:ext cx="6339965" cy="3432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7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33292-6C99-4D8B-BFB7-E8B65D91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 from the expert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D5B1C6-B2BF-47B9-8450-C729AC192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250" y="1371600"/>
            <a:ext cx="8913078" cy="37776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Time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Space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Reassurance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Emotional Resilience</a:t>
            </a:r>
          </a:p>
        </p:txBody>
      </p:sp>
    </p:spTree>
    <p:extLst>
      <p:ext uri="{BB962C8B-B14F-4D97-AF65-F5344CB8AC3E}">
        <p14:creationId xmlns:p14="http://schemas.microsoft.com/office/powerpoint/2010/main" val="22610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4EB5-ACCA-4CB0-8393-B8170602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68" y="381000"/>
            <a:ext cx="8909366" cy="823690"/>
          </a:xfrm>
        </p:spPr>
        <p:txBody>
          <a:bodyPr/>
          <a:lstStyle/>
          <a:p>
            <a:r>
              <a:rPr lang="en-US" b="1" dirty="0"/>
              <a:t>Responsibilities involve all parties </a:t>
            </a:r>
            <a:r>
              <a:rPr lang="en-US" b="1" baseline="30000" dirty="0"/>
              <a:t>8-11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4D0182-CD71-439C-9ACA-AA38A8C75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14499"/>
              </p:ext>
            </p:extLst>
          </p:nvPr>
        </p:nvGraphicFramePr>
        <p:xfrm>
          <a:off x="2040768" y="1172409"/>
          <a:ext cx="9046722" cy="5304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5710">
                  <a:extLst>
                    <a:ext uri="{9D8B030D-6E8A-4147-A177-3AD203B41FA5}">
                      <a16:colId xmlns:a16="http://schemas.microsoft.com/office/drawing/2014/main" val="3416514773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1852862802"/>
                    </a:ext>
                  </a:extLst>
                </a:gridCol>
              </a:tblGrid>
              <a:tr h="616131">
                <a:tc>
                  <a:txBody>
                    <a:bodyPr/>
                    <a:lstStyle/>
                    <a:p>
                      <a:r>
                        <a:rPr lang="en-US" sz="28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Clinical Educator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3592"/>
                  </a:ext>
                </a:extLst>
              </a:tr>
              <a:tr h="1389006">
                <a:tc>
                  <a:txBody>
                    <a:bodyPr/>
                    <a:lstStyle/>
                    <a:p>
                      <a:r>
                        <a:rPr lang="en-US" sz="2800" dirty="0"/>
                        <a:t>Know own limitations &amp; abilities; weekly reflections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Learn limitations &amp; abilities of the student; weekly reflections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31511"/>
                  </a:ext>
                </a:extLst>
              </a:tr>
              <a:tr h="956871">
                <a:tc>
                  <a:txBody>
                    <a:bodyPr/>
                    <a:lstStyle/>
                    <a:p>
                      <a:r>
                        <a:rPr lang="en-US" sz="2800" dirty="0"/>
                        <a:t>Keep a positive view of self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Provide unconditional regard; be supportive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8780"/>
                  </a:ext>
                </a:extLst>
              </a:tr>
              <a:tr h="956871">
                <a:tc>
                  <a:txBody>
                    <a:bodyPr/>
                    <a:lstStyle/>
                    <a:p>
                      <a:r>
                        <a:rPr lang="en-US" sz="2800" dirty="0"/>
                        <a:t>Maintain general health &amp; 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Encourage self-care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24288"/>
                  </a:ext>
                </a:extLst>
              </a:tr>
              <a:tr h="1385712">
                <a:tc>
                  <a:txBody>
                    <a:bodyPr/>
                    <a:lstStyle/>
                    <a:p>
                      <a:r>
                        <a:rPr lang="en-US" sz="2800" dirty="0"/>
                        <a:t>Maintain of supportive relationships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Encourage supportive relationships; allow group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554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8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4EB5-ACCA-4CB0-8393-B8170602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68" y="381000"/>
            <a:ext cx="8909366" cy="823690"/>
          </a:xfrm>
        </p:spPr>
        <p:txBody>
          <a:bodyPr/>
          <a:lstStyle/>
          <a:p>
            <a:r>
              <a:rPr lang="en-US" b="1" dirty="0"/>
              <a:t>Responsibilities involve all parties </a:t>
            </a:r>
            <a:r>
              <a:rPr lang="en-US" b="1" baseline="30000" dirty="0"/>
              <a:t>8-11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4D0182-CD71-439C-9ACA-AA38A8C75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28377"/>
              </p:ext>
            </p:extLst>
          </p:nvPr>
        </p:nvGraphicFramePr>
        <p:xfrm>
          <a:off x="1972090" y="1066800"/>
          <a:ext cx="9046722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5710">
                  <a:extLst>
                    <a:ext uri="{9D8B030D-6E8A-4147-A177-3AD203B41FA5}">
                      <a16:colId xmlns:a16="http://schemas.microsoft.com/office/drawing/2014/main" val="3416514773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1852862802"/>
                    </a:ext>
                  </a:extLst>
                </a:gridCol>
              </a:tblGrid>
              <a:tr h="616131">
                <a:tc>
                  <a:txBody>
                    <a:bodyPr/>
                    <a:lstStyle/>
                    <a:p>
                      <a:r>
                        <a:rPr lang="en-US" sz="28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Clinical Educator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3592"/>
                  </a:ext>
                </a:extLst>
              </a:tr>
              <a:tr h="1248950">
                <a:tc>
                  <a:txBody>
                    <a:bodyPr/>
                    <a:lstStyle/>
                    <a:p>
                      <a:r>
                        <a:rPr lang="en-US" sz="2800" dirty="0"/>
                        <a:t>Consider the situation &amp; other’s perspectives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Consider the situation &amp; student’s perspectives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3151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800" dirty="0"/>
                        <a:t>Respect boundaries set by the CI &amp;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Provide explanations &amp; set boundaries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8780"/>
                  </a:ext>
                </a:extLst>
              </a:tr>
              <a:tr h="1259119">
                <a:tc>
                  <a:txBody>
                    <a:bodyPr/>
                    <a:lstStyle/>
                    <a:p>
                      <a:r>
                        <a:rPr lang="en-US" sz="2800" dirty="0"/>
                        <a:t>Utilize conflict resolution, appropriately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Promote conflict resolution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2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89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4EB5-ACCA-4CB0-8393-B8170602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68" y="381000"/>
            <a:ext cx="8909366" cy="823690"/>
          </a:xfrm>
        </p:spPr>
        <p:txBody>
          <a:bodyPr/>
          <a:lstStyle/>
          <a:p>
            <a:r>
              <a:rPr lang="en-US" b="1" dirty="0"/>
              <a:t>Responsibilities involve all parties </a:t>
            </a:r>
            <a:r>
              <a:rPr lang="en-US" b="1" baseline="30000" dirty="0"/>
              <a:t>8-11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4D0182-CD71-439C-9ACA-AA38A8C75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28392"/>
              </p:ext>
            </p:extLst>
          </p:nvPr>
        </p:nvGraphicFramePr>
        <p:xfrm>
          <a:off x="1972090" y="1143000"/>
          <a:ext cx="9046722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5710">
                  <a:extLst>
                    <a:ext uri="{9D8B030D-6E8A-4147-A177-3AD203B41FA5}">
                      <a16:colId xmlns:a16="http://schemas.microsoft.com/office/drawing/2014/main" val="3416514773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18528628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Clinical Educator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3592"/>
                  </a:ext>
                </a:extLst>
              </a:tr>
              <a:tr h="1030860">
                <a:tc>
                  <a:txBody>
                    <a:bodyPr/>
                    <a:lstStyle/>
                    <a:p>
                      <a:r>
                        <a:rPr lang="en-US" sz="2800" dirty="0"/>
                        <a:t>Look at the big picture – take one day at a time and visualize what you want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Have realistic expectations &amp; progress the student one day at a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31511"/>
                  </a:ext>
                </a:extLst>
              </a:tr>
              <a:tr h="956871">
                <a:tc>
                  <a:txBody>
                    <a:bodyPr/>
                    <a:lstStyle/>
                    <a:p>
                      <a:r>
                        <a:rPr lang="en-US" sz="2800" dirty="0"/>
                        <a:t>Come to terms with circumstances you cannot change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Work closely with all on unexpected circumstances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40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4EB5-ACCA-4CB0-8393-B8170602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68" y="381000"/>
            <a:ext cx="8909366" cy="823690"/>
          </a:xfrm>
        </p:spPr>
        <p:txBody>
          <a:bodyPr/>
          <a:lstStyle/>
          <a:p>
            <a:r>
              <a:rPr lang="en-US" b="1" dirty="0"/>
              <a:t>DCE Responsibilities</a:t>
            </a:r>
            <a:endParaRPr lang="en-US" b="1" baseline="30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C3953E-87DE-4089-8287-E3B2AE8A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8215"/>
              </p:ext>
            </p:extLst>
          </p:nvPr>
        </p:nvGraphicFramePr>
        <p:xfrm>
          <a:off x="2040768" y="1066800"/>
          <a:ext cx="9046722" cy="5066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5710">
                  <a:extLst>
                    <a:ext uri="{9D8B030D-6E8A-4147-A177-3AD203B41FA5}">
                      <a16:colId xmlns:a16="http://schemas.microsoft.com/office/drawing/2014/main" val="1268111745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2961095929"/>
                    </a:ext>
                  </a:extLst>
                </a:gridCol>
              </a:tblGrid>
              <a:tr h="616131">
                <a:tc>
                  <a:txBody>
                    <a:bodyPr/>
                    <a:lstStyle/>
                    <a:p>
                      <a:r>
                        <a:rPr lang="en-US" sz="2800" dirty="0"/>
                        <a:t>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Ongoing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02453"/>
                  </a:ext>
                </a:extLst>
              </a:tr>
              <a:tr h="1389006">
                <a:tc>
                  <a:txBody>
                    <a:bodyPr/>
                    <a:lstStyle/>
                    <a:p>
                      <a:pPr lvl="0"/>
                      <a:r>
                        <a:rPr lang="en-US" sz="2800" b="1" dirty="0"/>
                        <a:t>Awareness of student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Lab practicals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Integrated Clinical Education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Team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Weekly reflections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Midterm contact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Learning 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74134"/>
                  </a:ext>
                </a:extLst>
              </a:tr>
              <a:tr h="956871">
                <a:tc>
                  <a:txBody>
                    <a:bodyPr/>
                    <a:lstStyle/>
                    <a:p>
                      <a:r>
                        <a:rPr lang="en-US" sz="2800" b="1" dirty="0"/>
                        <a:t>Unconditional regard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Allow choice of clinical site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Send out own information packets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Open door policy – give cell phone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If difficulty, check in periodically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5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0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FB97-8FC1-41A2-93F4-3E370AE4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893359"/>
          </a:xfrm>
        </p:spPr>
        <p:txBody>
          <a:bodyPr/>
          <a:lstStyle/>
          <a:p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DCE Responsibilities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4348D9-A9A5-4375-AA23-672414318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79923"/>
              </p:ext>
            </p:extLst>
          </p:nvPr>
        </p:nvGraphicFramePr>
        <p:xfrm>
          <a:off x="2592250" y="1295400"/>
          <a:ext cx="9046722" cy="5066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5710">
                  <a:extLst>
                    <a:ext uri="{9D8B030D-6E8A-4147-A177-3AD203B41FA5}">
                      <a16:colId xmlns:a16="http://schemas.microsoft.com/office/drawing/2014/main" val="2840858455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2845348979"/>
                    </a:ext>
                  </a:extLst>
                </a:gridCol>
              </a:tblGrid>
              <a:tr h="616131">
                <a:tc>
                  <a:txBody>
                    <a:bodyPr/>
                    <a:lstStyle/>
                    <a:p>
                      <a:r>
                        <a:rPr lang="en-US" sz="2800" dirty="0"/>
                        <a:t>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Ongoing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83819"/>
                  </a:ext>
                </a:extLst>
              </a:tr>
              <a:tr h="349449">
                <a:tc>
                  <a:txBody>
                    <a:bodyPr/>
                    <a:lstStyle/>
                    <a:p>
                      <a:r>
                        <a:rPr lang="en-US" sz="2800" b="1" dirty="0"/>
                        <a:t>Health &amp; well-being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Team meetings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Office of Accommodations &amp; Inclusion (OAI)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Counseling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Reminders for self-care (nutrition, sleep etc.)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Reminders for OAI &amp; counseling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410624"/>
                  </a:ext>
                </a:extLst>
              </a:tr>
              <a:tr h="1385712">
                <a:tc>
                  <a:txBody>
                    <a:bodyPr/>
                    <a:lstStyle/>
                    <a:p>
                      <a:r>
                        <a:rPr lang="en-US" sz="2800" b="1" dirty="0"/>
                        <a:t>Supportive relationships 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Cohort activity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Mentors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Faculty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Encouragement of supportive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925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9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88538" y="1371600"/>
            <a:ext cx="8913078" cy="37776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Demonstrate appreciation for the need to address student mental health issues, in particular anxiety.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common behaviors exhibited by a student with anxiety.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potential solutions to deal with the anxious situation, as recommended by the mental health counselor 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Develop skill with providing a supportive approach to </a:t>
            </a:r>
            <a:r>
              <a:rPr lang="en-US" sz="2800">
                <a:solidFill>
                  <a:schemeClr val="tx1"/>
                </a:solidFill>
              </a:rPr>
              <a:t>mentoring students </a:t>
            </a:r>
            <a:r>
              <a:rPr lang="en-US" sz="2800" dirty="0">
                <a:solidFill>
                  <a:schemeClr val="tx1"/>
                </a:solidFill>
              </a:rPr>
              <a:t>during clinical education.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FB97-8FC1-41A2-93F4-3E370AE4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893359"/>
          </a:xfrm>
        </p:spPr>
        <p:txBody>
          <a:bodyPr/>
          <a:lstStyle/>
          <a:p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DCE Responsibilities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DBF71-BA39-45D6-B332-4BA55339D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28239"/>
              </p:ext>
            </p:extLst>
          </p:nvPr>
        </p:nvGraphicFramePr>
        <p:xfrm>
          <a:off x="2665412" y="1371600"/>
          <a:ext cx="8904882" cy="5066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3870">
                  <a:extLst>
                    <a:ext uri="{9D8B030D-6E8A-4147-A177-3AD203B41FA5}">
                      <a16:colId xmlns:a16="http://schemas.microsoft.com/office/drawing/2014/main" val="3447061628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3709018753"/>
                    </a:ext>
                  </a:extLst>
                </a:gridCol>
              </a:tblGrid>
              <a:tr h="616131">
                <a:tc>
                  <a:txBody>
                    <a:bodyPr/>
                    <a:lstStyle/>
                    <a:p>
                      <a:r>
                        <a:rPr lang="en-US" sz="2800" dirty="0"/>
                        <a:t>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Ongoing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59533"/>
                  </a:ext>
                </a:extLst>
              </a:tr>
              <a:tr h="1248950">
                <a:tc>
                  <a:txBody>
                    <a:bodyPr/>
                    <a:lstStyle/>
                    <a:p>
                      <a:r>
                        <a:rPr lang="en-US" sz="2800" b="1" dirty="0"/>
                        <a:t>Other’s perspectives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Group activity – cases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Integrated 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263" lvl="1" indent="-45720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Encouragement of viewing others perspectives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59289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800" b="1" dirty="0"/>
                        <a:t>Boundaries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Initial phone call to determine preparations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Compliance of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Expectation to review P&amp;P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Facilitate understanding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9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46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FB97-8FC1-41A2-93F4-3E370AE4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5584"/>
            <a:ext cx="8909366" cy="893359"/>
          </a:xfrm>
        </p:spPr>
        <p:txBody>
          <a:bodyPr/>
          <a:lstStyle/>
          <a:p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DCE Responsibilities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DBF71-BA39-45D6-B332-4BA55339D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09388"/>
              </p:ext>
            </p:extLst>
          </p:nvPr>
        </p:nvGraphicFramePr>
        <p:xfrm>
          <a:off x="2593696" y="1143000"/>
          <a:ext cx="8904882" cy="54929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3870">
                  <a:extLst>
                    <a:ext uri="{9D8B030D-6E8A-4147-A177-3AD203B41FA5}">
                      <a16:colId xmlns:a16="http://schemas.microsoft.com/office/drawing/2014/main" val="3447061628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3709018753"/>
                    </a:ext>
                  </a:extLst>
                </a:gridCol>
              </a:tblGrid>
              <a:tr h="616131">
                <a:tc>
                  <a:txBody>
                    <a:bodyPr/>
                    <a:lstStyle/>
                    <a:p>
                      <a:r>
                        <a:rPr lang="en-US" sz="2800" dirty="0"/>
                        <a:t>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Ongoing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59533"/>
                  </a:ext>
                </a:extLst>
              </a:tr>
              <a:tr h="1248950">
                <a:tc>
                  <a:txBody>
                    <a:bodyPr/>
                    <a:lstStyle/>
                    <a:p>
                      <a:r>
                        <a:rPr lang="en-US" sz="2800" b="1" dirty="0"/>
                        <a:t>Conflict resolution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Accountability at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Gain each individuals perspective then share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59289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800" b="1" dirty="0"/>
                        <a:t>Realistic expectations-whole picture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CPI training – student &amp; CI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Syllabi &amp; communications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Syllabi &amp; CPI criteria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Extended clinical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Remedial clinical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9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FB97-8FC1-41A2-93F4-3E370AE4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893359"/>
          </a:xfrm>
        </p:spPr>
        <p:txBody>
          <a:bodyPr/>
          <a:lstStyle/>
          <a:p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DCE Responsibilities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DBF71-BA39-45D6-B332-4BA55339D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59639"/>
              </p:ext>
            </p:extLst>
          </p:nvPr>
        </p:nvGraphicFramePr>
        <p:xfrm>
          <a:off x="2665412" y="1371600"/>
          <a:ext cx="8904882" cy="2841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3870">
                  <a:extLst>
                    <a:ext uri="{9D8B030D-6E8A-4147-A177-3AD203B41FA5}">
                      <a16:colId xmlns:a16="http://schemas.microsoft.com/office/drawing/2014/main" val="3447061628"/>
                    </a:ext>
                  </a:extLst>
                </a:gridCol>
                <a:gridCol w="4531012">
                  <a:extLst>
                    <a:ext uri="{9D8B030D-6E8A-4147-A177-3AD203B41FA5}">
                      <a16:colId xmlns:a16="http://schemas.microsoft.com/office/drawing/2014/main" val="3709018753"/>
                    </a:ext>
                  </a:extLst>
                </a:gridCol>
              </a:tblGrid>
              <a:tr h="616131">
                <a:tc>
                  <a:txBody>
                    <a:bodyPr/>
                    <a:lstStyle/>
                    <a:p>
                      <a:r>
                        <a:rPr lang="en-US" sz="2800" dirty="0"/>
                        <a:t>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Ongoing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59533"/>
                  </a:ext>
                </a:extLst>
              </a:tr>
              <a:tr h="1259119">
                <a:tc>
                  <a:txBody>
                    <a:bodyPr/>
                    <a:lstStyle/>
                    <a:p>
                      <a:r>
                        <a:rPr lang="en-US" sz="2800" b="1" dirty="0"/>
                        <a:t>Unexpected circumstances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Attendance policy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Communication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Delay or time out is allowed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0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7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59E50-A8FC-42E0-94EE-EC32221E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50" y="2194451"/>
            <a:ext cx="3017782" cy="2469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B3442C-D399-42B5-8188-5442A0B5DF7F}"/>
              </a:ext>
            </a:extLst>
          </p:cNvPr>
          <p:cNvSpPr/>
          <p:nvPr/>
        </p:nvSpPr>
        <p:spPr>
          <a:xfrm>
            <a:off x="7664212" y="3136612"/>
            <a:ext cx="1252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SCCE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B5713-7C97-4B75-B185-EA2E9180FC0B}"/>
              </a:ext>
            </a:extLst>
          </p:cNvPr>
          <p:cNvSpPr/>
          <p:nvPr/>
        </p:nvSpPr>
        <p:spPr>
          <a:xfrm>
            <a:off x="3974013" y="3136611"/>
            <a:ext cx="620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A658D-C1A7-4EBE-AEB0-0B3678C465A7}"/>
              </a:ext>
            </a:extLst>
          </p:cNvPr>
          <p:cNvSpPr/>
          <p:nvPr/>
        </p:nvSpPr>
        <p:spPr>
          <a:xfrm>
            <a:off x="4963779" y="4749221"/>
            <a:ext cx="2351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DCE/ACCE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F788B1-D392-4F2F-B1ED-67811CF3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2" y="624110"/>
            <a:ext cx="9293403" cy="814214"/>
          </a:xfrm>
        </p:spPr>
        <p:txBody>
          <a:bodyPr/>
          <a:lstStyle/>
          <a:p>
            <a:r>
              <a:rPr lang="en-US" b="1" dirty="0"/>
              <a:t>Summary – We are a team ….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8DD95-D1D5-4FFF-A226-809007072E35}"/>
              </a:ext>
            </a:extLst>
          </p:cNvPr>
          <p:cNvSpPr/>
          <p:nvPr/>
        </p:nvSpPr>
        <p:spPr>
          <a:xfrm>
            <a:off x="2741612" y="5554902"/>
            <a:ext cx="7632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PROMOTE EMOTIONAL RESILIENCE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0FB34-6E38-420D-9CFB-1B2CAA8E292F}"/>
              </a:ext>
            </a:extLst>
          </p:cNvPr>
          <p:cNvSpPr txBox="1"/>
          <p:nvPr/>
        </p:nvSpPr>
        <p:spPr>
          <a:xfrm>
            <a:off x="5180012" y="16192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18646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490C-631E-4A85-8BB2-23B754BA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Two of this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93FDE-8382-44CE-9BBC-478289B9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250" y="1540189"/>
            <a:ext cx="7540762" cy="3777622"/>
          </a:xfrm>
        </p:spPr>
        <p:txBody>
          <a:bodyPr>
            <a:normAutofit/>
          </a:bodyPr>
          <a:lstStyle/>
          <a:p>
            <a:r>
              <a:rPr lang="en-US" sz="2800" b="1" dirty="0"/>
              <a:t>Emotional resilience, its antecedents, &amp; consequences.</a:t>
            </a:r>
          </a:p>
          <a:p>
            <a:r>
              <a:rPr lang="en-US" sz="2800" b="1" dirty="0"/>
              <a:t>Role &amp; functions of the Office of Accommodations &amp; Inclusion</a:t>
            </a:r>
          </a:p>
          <a:p>
            <a:r>
              <a:rPr lang="en-US" sz="2800" b="1" dirty="0"/>
              <a:t>Strategies &amp; a supportive approach to mentoring for clinical faculty</a:t>
            </a:r>
          </a:p>
        </p:txBody>
      </p:sp>
    </p:spTree>
    <p:extLst>
      <p:ext uri="{BB962C8B-B14F-4D97-AF65-F5344CB8AC3E}">
        <p14:creationId xmlns:p14="http://schemas.microsoft.com/office/powerpoint/2010/main" val="10235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412" y="1905000"/>
            <a:ext cx="6400800" cy="2971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Contact information: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Deborah George - 419-434-5531 </a:t>
            </a:r>
            <a:r>
              <a:rPr lang="en-US" sz="2800" dirty="0">
                <a:hlinkClick r:id="rId3"/>
              </a:rPr>
              <a:t>george@findlay.edu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Allison Durham – 419-434-5975</a:t>
            </a:r>
          </a:p>
          <a:p>
            <a:pPr marL="399930" lvl="1" indent="0">
              <a:spcBef>
                <a:spcPts val="0"/>
              </a:spcBef>
              <a:buNone/>
            </a:pPr>
            <a:r>
              <a:rPr lang="en-US" sz="2800" dirty="0">
                <a:hlinkClick r:id="rId4"/>
              </a:rPr>
              <a:t>durham@findlay.edu</a:t>
            </a:r>
            <a:r>
              <a:rPr lang="en-US" sz="2800" dirty="0"/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en-US" sz="2999" dirty="0"/>
          </a:p>
        </p:txBody>
      </p:sp>
    </p:spTree>
    <p:extLst>
      <p:ext uri="{BB962C8B-B14F-4D97-AF65-F5344CB8AC3E}">
        <p14:creationId xmlns:p14="http://schemas.microsoft.com/office/powerpoint/2010/main" val="31514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74812" y="1295400"/>
            <a:ext cx="9979878" cy="5410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American Psychological Association (2018).  </a:t>
            </a:r>
            <a:r>
              <a:rPr lang="en-US" sz="2000" i="1" dirty="0">
                <a:solidFill>
                  <a:schemeClr val="tx1"/>
                </a:solidFill>
              </a:rPr>
              <a:t>Stress in America: Generation Z</a:t>
            </a:r>
            <a:r>
              <a:rPr lang="en-US" sz="2000" dirty="0">
                <a:solidFill>
                  <a:schemeClr val="tx1"/>
                </a:solidFill>
              </a:rPr>
              <a:t>. Stress in </a:t>
            </a:r>
            <a:r>
              <a:rPr lang="en-US" sz="2000" dirty="0" err="1">
                <a:solidFill>
                  <a:schemeClr val="tx1"/>
                </a:solidFill>
              </a:rPr>
              <a:t>America</a:t>
            </a:r>
            <a:r>
              <a:rPr lang="en-US" sz="2000" baseline="30000" dirty="0" err="1">
                <a:solidFill>
                  <a:schemeClr val="tx1"/>
                </a:solidFill>
              </a:rPr>
              <a:t>TM</a:t>
            </a:r>
            <a:r>
              <a:rPr lang="en-US" sz="2000" dirty="0">
                <a:solidFill>
                  <a:schemeClr val="tx1"/>
                </a:solidFill>
              </a:rPr>
              <a:t> Survey.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Blue Cross Blue Shield (2019).  </a:t>
            </a:r>
            <a:r>
              <a:rPr lang="en-US" sz="2000" i="1" dirty="0">
                <a:solidFill>
                  <a:schemeClr val="tx1"/>
                </a:solidFill>
              </a:rPr>
              <a:t>The Health of </a:t>
            </a:r>
            <a:r>
              <a:rPr lang="en-US" sz="2000" i="1" dirty="0" err="1">
                <a:solidFill>
                  <a:schemeClr val="tx1"/>
                </a:solidFill>
              </a:rPr>
              <a:t>Millenials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The Health of America Report®.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Lepp</a:t>
            </a:r>
            <a:r>
              <a:rPr lang="en-US" sz="2000" dirty="0">
                <a:solidFill>
                  <a:schemeClr val="tx1"/>
                </a:solidFill>
              </a:rPr>
              <a:t> A, Barkley JE, and Karpinski AC. The relationship between cell phone use, academic performance, anxiety, and Satisfaction with Life in college students. </a:t>
            </a:r>
            <a:r>
              <a:rPr lang="en-US" sz="2000" i="1" dirty="0">
                <a:solidFill>
                  <a:schemeClr val="tx1"/>
                </a:solidFill>
              </a:rPr>
              <a:t>Computers in Human Behavior. </a:t>
            </a:r>
            <a:r>
              <a:rPr lang="en-US" sz="2000" dirty="0">
                <a:solidFill>
                  <a:schemeClr val="tx1"/>
                </a:solidFill>
              </a:rPr>
              <a:t>2014. 31: 343-350.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Haller S. Meet the 'lawnmower parent,' the new helicopter parents of 2018.  </a:t>
            </a:r>
            <a:r>
              <a:rPr lang="en-US" sz="2000" i="1" dirty="0">
                <a:solidFill>
                  <a:schemeClr val="tx1"/>
                </a:solidFill>
              </a:rPr>
              <a:t>USA Today</a:t>
            </a:r>
            <a:r>
              <a:rPr lang="en-US" sz="2000" dirty="0">
                <a:solidFill>
                  <a:schemeClr val="tx1"/>
                </a:solidFill>
              </a:rPr>
              <a:t>. September 19, 2018. www.usatoday.com. Accessed July 29, 2019.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Oswalt SE, et al. Trends in college students’ mental health diagnoses and utilization of services, 2009–2015. J </a:t>
            </a:r>
            <a:r>
              <a:rPr lang="en-US" sz="2000" i="1" dirty="0">
                <a:solidFill>
                  <a:schemeClr val="tx1"/>
                </a:solidFill>
              </a:rPr>
              <a:t>Am Coll Health</a:t>
            </a:r>
            <a:r>
              <a:rPr lang="en-US" sz="2000" dirty="0">
                <a:solidFill>
                  <a:schemeClr val="tx1"/>
                </a:solidFill>
              </a:rPr>
              <a:t>, 2018; 25:1-11.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American Council of Academic Physical Therapy.  https://acapt.org/news.  Accessed June 18, 2019.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Hurberty</a:t>
            </a:r>
            <a:r>
              <a:rPr lang="en-US" sz="2000" dirty="0">
                <a:solidFill>
                  <a:schemeClr val="tx1"/>
                </a:solidFill>
              </a:rPr>
              <a:t> T. Test and performance anxiety. </a:t>
            </a:r>
            <a:r>
              <a:rPr lang="en-US" sz="2000" i="1" dirty="0">
                <a:solidFill>
                  <a:schemeClr val="tx1"/>
                </a:solidFill>
              </a:rPr>
              <a:t>Principal Leadership</a:t>
            </a:r>
            <a:r>
              <a:rPr lang="en-US" sz="2000" dirty="0">
                <a:solidFill>
                  <a:schemeClr val="tx1"/>
                </a:solidFill>
              </a:rPr>
              <a:t>. 2009; 9:12-16.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Call JA. Resilience in the face of rough times. </a:t>
            </a:r>
            <a:r>
              <a:rPr lang="en-US" sz="2000" i="1" dirty="0">
                <a:solidFill>
                  <a:schemeClr val="tx1"/>
                </a:solidFill>
              </a:rPr>
              <a:t>Psychology Today</a:t>
            </a:r>
            <a:r>
              <a:rPr lang="en-US" sz="2000" dirty="0">
                <a:solidFill>
                  <a:schemeClr val="tx1"/>
                </a:solidFill>
              </a:rPr>
              <a:t>. July 9, 2008. http://</a:t>
            </a:r>
            <a:r>
              <a:rPr lang="en-US" sz="2000" dirty="0" err="1">
                <a:solidFill>
                  <a:schemeClr val="tx1"/>
                </a:solidFill>
              </a:rPr>
              <a:t>www.psychologytoday.com</a:t>
            </a:r>
            <a:r>
              <a:rPr lang="en-US" sz="2000" dirty="0">
                <a:solidFill>
                  <a:schemeClr val="tx1"/>
                </a:solidFill>
              </a:rPr>
              <a:t>. Accessed June 26, 2019.</a:t>
            </a:r>
          </a:p>
          <a:p>
            <a:pPr marL="457200" lvl="0" indent="-457200">
              <a:buClr>
                <a:srgbClr val="353535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Rutter M. Resilience in the face of adversity: Protective factors and resistance to psychiatric disorder. </a:t>
            </a:r>
            <a:r>
              <a:rPr lang="en-US" sz="2000" i="1" dirty="0">
                <a:solidFill>
                  <a:schemeClr val="tx1"/>
                </a:solidFill>
              </a:rPr>
              <a:t>British Journal of Psychiatry</a:t>
            </a:r>
            <a:r>
              <a:rPr lang="en-US" sz="2000" dirty="0">
                <a:solidFill>
                  <a:schemeClr val="tx1"/>
                </a:solidFill>
              </a:rPr>
              <a:t>, 1985; 147:598–611.</a:t>
            </a:r>
          </a:p>
          <a:p>
            <a:pPr marL="457200" indent="-457200">
              <a:buClr>
                <a:srgbClr val="353535"/>
              </a:buClr>
              <a:buFont typeface="+mj-lt"/>
              <a:buAutoNum type="arabicPeriod"/>
            </a:pPr>
            <a:r>
              <a:rPr lang="fr-FR" sz="2000" dirty="0" err="1">
                <a:solidFill>
                  <a:schemeClr val="tx1"/>
                </a:solidFill>
              </a:rPr>
              <a:t>Earvolino</a:t>
            </a:r>
            <a:r>
              <a:rPr lang="fr-FR" sz="2000" dirty="0">
                <a:solidFill>
                  <a:schemeClr val="tx1"/>
                </a:solidFill>
              </a:rPr>
              <a:t>-Ramirez M. </a:t>
            </a:r>
            <a:r>
              <a:rPr lang="fr-FR" sz="2000" dirty="0" err="1">
                <a:solidFill>
                  <a:schemeClr val="tx1"/>
                </a:solidFill>
              </a:rPr>
              <a:t>Resilience</a:t>
            </a:r>
            <a:r>
              <a:rPr lang="fr-FR" sz="2000" dirty="0">
                <a:solidFill>
                  <a:schemeClr val="tx1"/>
                </a:solidFill>
              </a:rPr>
              <a:t>: A concept </a:t>
            </a:r>
            <a:r>
              <a:rPr lang="fr-FR" sz="2000" dirty="0" err="1">
                <a:solidFill>
                  <a:schemeClr val="tx1"/>
                </a:solidFill>
              </a:rPr>
              <a:t>analysis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r>
              <a:rPr lang="en-US" sz="2000" i="1" dirty="0">
                <a:solidFill>
                  <a:schemeClr val="tx1"/>
                </a:solidFill>
              </a:rPr>
              <a:t>Nursing Forum, </a:t>
            </a:r>
            <a:r>
              <a:rPr lang="en-US" sz="2000" dirty="0">
                <a:solidFill>
                  <a:schemeClr val="tx1"/>
                </a:solidFill>
              </a:rPr>
              <a:t>2007;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42(2): 73-82.</a:t>
            </a:r>
          </a:p>
          <a:p>
            <a:pPr marL="457200" indent="-457200">
              <a:buClr>
                <a:srgbClr val="353535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Dunn L., </a:t>
            </a:r>
            <a:r>
              <a:rPr lang="en-US" sz="2000" dirty="0" err="1">
                <a:solidFill>
                  <a:schemeClr val="tx1"/>
                </a:solidFill>
              </a:rPr>
              <a:t>Iglewicz</a:t>
            </a:r>
            <a:r>
              <a:rPr lang="en-US" sz="2000" dirty="0">
                <a:solidFill>
                  <a:schemeClr val="tx1"/>
                </a:solidFill>
              </a:rPr>
              <a:t> A., </a:t>
            </a:r>
            <a:r>
              <a:rPr lang="en-US" sz="2000" dirty="0" err="1">
                <a:solidFill>
                  <a:schemeClr val="tx1"/>
                </a:solidFill>
              </a:rPr>
              <a:t>Moutier</a:t>
            </a:r>
            <a:r>
              <a:rPr lang="en-US" sz="2000" dirty="0">
                <a:solidFill>
                  <a:schemeClr val="tx1"/>
                </a:solidFill>
              </a:rPr>
              <a:t> C. A conceptual model of medical student well-being: Promoting resilience and preventing burnout. </a:t>
            </a:r>
            <a:r>
              <a:rPr lang="en-US" sz="2000" i="1" dirty="0">
                <a:solidFill>
                  <a:schemeClr val="tx1"/>
                </a:solidFill>
              </a:rPr>
              <a:t>Academic Psychiatry</a:t>
            </a:r>
            <a:r>
              <a:rPr lang="en-US" sz="2000" dirty="0">
                <a:solidFill>
                  <a:schemeClr val="tx1"/>
                </a:solidFill>
              </a:rPr>
              <a:t>, 2008; 32: 44–53.</a:t>
            </a:r>
          </a:p>
          <a:p>
            <a:pPr marL="457200" indent="-457200">
              <a:buClr>
                <a:srgbClr val="353535"/>
              </a:buClr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8E49-6FBC-644E-8821-39828EA6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1" y="152400"/>
            <a:ext cx="9753601" cy="1280890"/>
          </a:xfrm>
        </p:spPr>
        <p:txBody>
          <a:bodyPr/>
          <a:lstStyle/>
          <a:p>
            <a:pPr algn="ctr"/>
            <a:r>
              <a:rPr lang="en-US" sz="3600" b="1" dirty="0"/>
              <a:t> Evidence on Growth of Mental Health Issues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A3E6C-95E4-234B-BCD4-92FA3E5B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1600"/>
            <a:ext cx="10515600" cy="5486400"/>
          </a:xfrm>
        </p:spPr>
        <p:txBody>
          <a:bodyPr>
            <a:normAutofit/>
          </a:bodyPr>
          <a:lstStyle/>
          <a:p>
            <a:pPr marL="914126" lvl="2" indent="0">
              <a:buNone/>
            </a:pPr>
            <a:endParaRPr lang="en-US" sz="18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A023EA-23C7-E546-91C7-72D3AD0B2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680898"/>
              </p:ext>
            </p:extLst>
          </p:nvPr>
        </p:nvGraphicFramePr>
        <p:xfrm>
          <a:off x="2017711" y="1179240"/>
          <a:ext cx="8763001" cy="436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93AA2F-A312-E24A-8F97-93A2823989E0}"/>
              </a:ext>
            </a:extLst>
          </p:cNvPr>
          <p:cNvSpPr txBox="1"/>
          <p:nvPr/>
        </p:nvSpPr>
        <p:spPr>
          <a:xfrm>
            <a:off x="3351212" y="5484541"/>
            <a:ext cx="8458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MILLENIALS: </a:t>
            </a:r>
            <a:r>
              <a:rPr lang="en-US" sz="1400" dirty="0"/>
              <a:t>Ages 22 – 37             </a:t>
            </a:r>
            <a:r>
              <a:rPr lang="en-US" sz="1400" b="1" dirty="0"/>
              <a:t>GEN Z: </a:t>
            </a:r>
            <a:r>
              <a:rPr lang="en-US" sz="1400" dirty="0"/>
              <a:t>Ages 15 – 21</a:t>
            </a:r>
          </a:p>
          <a:p>
            <a:endParaRPr lang="en-US" sz="2000" b="1" dirty="0"/>
          </a:p>
          <a:p>
            <a:r>
              <a:rPr lang="en-US" sz="2000" b="1" dirty="0"/>
              <a:t>						American Psychological Association, 2018 </a:t>
            </a:r>
            <a:r>
              <a:rPr lang="en-US" sz="2000" b="1" baseline="30000" dirty="0"/>
              <a:t>1</a:t>
            </a:r>
            <a:endParaRPr lang="en-US" sz="2000" b="1" dirty="0"/>
          </a:p>
          <a:p>
            <a:endParaRPr lang="en-US" sz="2000" dirty="0"/>
          </a:p>
          <a:p>
            <a:r>
              <a:rPr lang="en-US" sz="1400" dirty="0"/>
              <a:t>	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2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C255-18CA-8B4F-A5B1-C785CD7F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06333"/>
            <a:ext cx="9906000" cy="1280890"/>
          </a:xfrm>
        </p:spPr>
        <p:txBody>
          <a:bodyPr/>
          <a:lstStyle/>
          <a:p>
            <a:pPr algn="ctr"/>
            <a:r>
              <a:rPr lang="en-US" sz="3600" b="1" dirty="0"/>
              <a:t>Evidence on Growth of Mental Health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5A53-4C02-4A4A-BCC9-58AFAEFC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112" y="1036692"/>
            <a:ext cx="9525000" cy="5256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TOP 10 CONDITIONS AFFECTING MILLENNIALS AND PREVALENCE INCREASE</a:t>
            </a:r>
          </a:p>
          <a:p>
            <a:pPr marL="0" indent="0" algn="ctr">
              <a:buNone/>
            </a:pPr>
            <a:r>
              <a:rPr lang="en-US" sz="2000" b="1" dirty="0"/>
              <a:t> (AGES 21-36 IN 2017)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2B4FC-E264-814F-B507-2A12B24E1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"/>
          <a:stretch/>
        </p:blipFill>
        <p:spPr>
          <a:xfrm>
            <a:off x="2360612" y="2012811"/>
            <a:ext cx="8464234" cy="4104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DBA4A-6B0F-9C4B-8F50-1FA41884C548}"/>
              </a:ext>
            </a:extLst>
          </p:cNvPr>
          <p:cNvSpPr txBox="1"/>
          <p:nvPr/>
        </p:nvSpPr>
        <p:spPr>
          <a:xfrm>
            <a:off x="3005137" y="6292959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                                   </a:t>
            </a:r>
            <a:r>
              <a:rPr lang="en-US" sz="2000" b="1" dirty="0"/>
              <a:t>Blue Cross Blue Shield, The Health of Millennials, 2019 </a:t>
            </a:r>
            <a:r>
              <a:rPr lang="en-US" sz="20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112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418E-0B3D-E842-B610-2164946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1" y="457200"/>
            <a:ext cx="9804401" cy="1280890"/>
          </a:xfrm>
        </p:spPr>
        <p:txBody>
          <a:bodyPr/>
          <a:lstStyle/>
          <a:p>
            <a:r>
              <a:rPr lang="en-US" b="1" dirty="0"/>
              <a:t>Theories to Contribution of Rise in Student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C0A8-CD52-8B40-8CBE-B14F9FDD2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1" y="1600200"/>
            <a:ext cx="9598204" cy="487680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5900" b="1" dirty="0">
                <a:solidFill>
                  <a:schemeClr val="tx1"/>
                </a:solidFill>
              </a:rPr>
              <a:t>Social Media/Technology</a:t>
            </a:r>
            <a:r>
              <a:rPr lang="en-US" sz="5900" baseline="30000" dirty="0">
                <a:solidFill>
                  <a:schemeClr val="tx1"/>
                </a:solidFill>
              </a:rPr>
              <a:t>3</a:t>
            </a:r>
            <a:endParaRPr lang="en-US" sz="3400" baseline="30000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Constantly faced with negative news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Comparisons decreasing self esteem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Less human interaction leading to poor development of communication and socialization skills</a:t>
            </a:r>
          </a:p>
          <a:p>
            <a:pPr lvl="1"/>
            <a:r>
              <a:rPr lang="en-US" sz="5900" b="1" dirty="0">
                <a:solidFill>
                  <a:schemeClr val="tx1"/>
                </a:solidFill>
              </a:rPr>
              <a:t>“Lawnmower” Parenting</a:t>
            </a:r>
            <a:r>
              <a:rPr lang="en-US" sz="5900" baseline="30000" dirty="0">
                <a:solidFill>
                  <a:schemeClr val="tx1"/>
                </a:solidFill>
              </a:rPr>
              <a:t>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Parents “mowing down” child’s conflicts and struggles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Leads to child not developing communication or problem solving skills</a:t>
            </a:r>
          </a:p>
          <a:p>
            <a:pPr lvl="1"/>
            <a:r>
              <a:rPr lang="en-US" sz="5900" b="1" dirty="0">
                <a:solidFill>
                  <a:schemeClr val="tx1"/>
                </a:solidFill>
              </a:rPr>
              <a:t>More acknowledgement </a:t>
            </a:r>
            <a:r>
              <a:rPr lang="en-US" sz="5900" dirty="0">
                <a:solidFill>
                  <a:schemeClr val="tx1"/>
                </a:solidFill>
              </a:rPr>
              <a:t>of mental health awareness and needs</a:t>
            </a:r>
            <a:r>
              <a:rPr lang="en-US" sz="5900" baseline="30000" dirty="0">
                <a:solidFill>
                  <a:schemeClr val="tx1"/>
                </a:solidFill>
              </a:rPr>
              <a:t>5</a:t>
            </a:r>
            <a:r>
              <a:rPr lang="en-US" sz="5900" dirty="0">
                <a:solidFill>
                  <a:schemeClr val="tx1"/>
                </a:solidFill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More students seeking help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Increase in report of mental health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7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Response to Student Stress on the Rise</a:t>
            </a:r>
            <a:br>
              <a:rPr lang="en-US" b="1" dirty="0"/>
            </a:br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8FED9-BD91-4590-80D5-96B1D50C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950" y="1447800"/>
            <a:ext cx="8913078" cy="466795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ACAPT Task Force </a:t>
            </a:r>
            <a:r>
              <a:rPr lang="en-US" sz="2800" dirty="0">
                <a:solidFill>
                  <a:schemeClr val="tx1"/>
                </a:solidFill>
              </a:rPr>
              <a:t>to Enhance Academic Programs’ Awareness of the Mental Health and Wellness Needs of Students &amp; Future Clinicians</a:t>
            </a:r>
            <a:endParaRPr lang="en-US" sz="260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b="1" i="1" dirty="0">
                <a:solidFill>
                  <a:schemeClr val="tx1"/>
                </a:solidFill>
              </a:rPr>
              <a:t>objectives</a:t>
            </a:r>
            <a:r>
              <a:rPr lang="en-US" sz="2800" dirty="0">
                <a:solidFill>
                  <a:schemeClr val="tx1"/>
                </a:solidFill>
              </a:rPr>
              <a:t> of the task force: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Improve baseline understanding of challenges to student and clinician well-being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Raise the visibility of clinician stress and burnout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To provide tools, resources and/or programming related to this area including research areas</a:t>
            </a:r>
          </a:p>
          <a:p>
            <a:pPr lvl="1"/>
            <a:endParaRPr lang="en-US" sz="260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4C8B9-EA4B-104F-91A9-FBB5F6B8DA8E}"/>
              </a:ext>
            </a:extLst>
          </p:cNvPr>
          <p:cNvSpPr txBox="1"/>
          <p:nvPr/>
        </p:nvSpPr>
        <p:spPr>
          <a:xfrm>
            <a:off x="8839200" y="5983111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/>
              <a:t>acapt.org/news</a:t>
            </a:r>
            <a:r>
              <a:rPr lang="en-US" sz="2000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56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612" y="624110"/>
            <a:ext cx="9141004" cy="1280890"/>
          </a:xfrm>
        </p:spPr>
        <p:txBody>
          <a:bodyPr>
            <a:normAutofit/>
          </a:bodyPr>
          <a:lstStyle/>
          <a:p>
            <a:r>
              <a:rPr lang="en-US" sz="3600" b="1" dirty="0"/>
              <a:t>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D320A-6FFE-48D9-928E-99E9BE8F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612" y="1219200"/>
            <a:ext cx="9601200" cy="5181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Anxiety</a:t>
            </a:r>
            <a:r>
              <a:rPr lang="en-US" sz="2800" dirty="0">
                <a:solidFill>
                  <a:schemeClr val="tx1"/>
                </a:solidFill>
              </a:rPr>
              <a:t>: a basic human emotion, whereby the individual is apprehensive about uncertain outcomes.</a:t>
            </a:r>
            <a:r>
              <a:rPr lang="en-US" sz="2800" baseline="30000" dirty="0">
                <a:solidFill>
                  <a:schemeClr val="tx1"/>
                </a:solidFill>
              </a:rPr>
              <a:t>7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State Anxiety</a:t>
            </a:r>
            <a:r>
              <a:rPr lang="en-US" sz="2800" dirty="0">
                <a:solidFill>
                  <a:schemeClr val="tx1"/>
                </a:solidFill>
              </a:rPr>
              <a:t>: anxiety due to a specific situation &amp; has a trigger.</a:t>
            </a:r>
            <a:r>
              <a:rPr lang="en-US" sz="2800" baseline="30000" dirty="0">
                <a:solidFill>
                  <a:schemeClr val="tx1"/>
                </a:solidFill>
              </a:rPr>
              <a:t>7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Trait Anxiety</a:t>
            </a:r>
            <a:r>
              <a:rPr lang="en-US" sz="2800" dirty="0">
                <a:solidFill>
                  <a:schemeClr val="tx1"/>
                </a:solidFill>
              </a:rPr>
              <a:t>: chronic, pervasive anxiety, not triggered by specific events.</a:t>
            </a:r>
            <a:r>
              <a:rPr lang="en-US" sz="2800" baseline="30000" dirty="0">
                <a:solidFill>
                  <a:schemeClr val="tx1"/>
                </a:solidFill>
              </a:rPr>
              <a:t>7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Resilience: 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the process by which people adapt to changes or crises which is not a character trait, but can be learned.</a:t>
            </a:r>
            <a:r>
              <a:rPr lang="en-US" sz="2800" baseline="30000" dirty="0">
                <a:solidFill>
                  <a:schemeClr val="tx1"/>
                </a:solidFill>
              </a:rPr>
              <a:t>8</a:t>
            </a:r>
            <a:r>
              <a:rPr lang="en-US" sz="2800" dirty="0">
                <a:solidFill>
                  <a:schemeClr val="tx1"/>
                </a:solidFill>
              </a:rPr>
              <a:t>; “the ability to bounce back or cope successfully despite substantial adversity”</a:t>
            </a:r>
            <a:r>
              <a:rPr lang="en-US" sz="2800" baseline="30000" dirty="0">
                <a:solidFill>
                  <a:schemeClr val="tx1"/>
                </a:solidFill>
              </a:rPr>
              <a:t>9</a:t>
            </a:r>
            <a:endParaRPr lang="en-US" sz="28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42720"/>
            <a:ext cx="2667000" cy="1798912"/>
          </a:xfrm>
        </p:spPr>
        <p:txBody>
          <a:bodyPr>
            <a:normAutofit/>
          </a:bodyPr>
          <a:lstStyle/>
          <a:p>
            <a:r>
              <a:rPr lang="en-US" sz="3600" b="1" dirty="0"/>
              <a:t>Who is the anxious student 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85962" y="2141632"/>
            <a:ext cx="8913078" cy="3777622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83DDC-3AB5-4EF4-8792-3DF8F435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29" y="1581211"/>
            <a:ext cx="5907166" cy="46241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C884C7-4348-4A50-BBB9-E12088178004}"/>
              </a:ext>
            </a:extLst>
          </p:cNvPr>
          <p:cNvGrpSpPr/>
          <p:nvPr/>
        </p:nvGrpSpPr>
        <p:grpSpPr>
          <a:xfrm>
            <a:off x="5089170" y="738032"/>
            <a:ext cx="1953331" cy="2449232"/>
            <a:chOff x="3427966" y="-592847"/>
            <a:chExt cx="1641876" cy="22536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5340CE-CC2E-49EE-A213-044FB39DBDDF}"/>
                </a:ext>
              </a:extLst>
            </p:cNvPr>
            <p:cNvSpPr/>
            <p:nvPr/>
          </p:nvSpPr>
          <p:spPr>
            <a:xfrm>
              <a:off x="3427966" y="-592847"/>
              <a:ext cx="1641876" cy="2253615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hueOff val="2598923"/>
                    <a:satOff val="-11992"/>
                    <a:lumOff val="441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2598923"/>
                    <a:satOff val="-11992"/>
                    <a:lumOff val="441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2598923"/>
                    <a:satOff val="-11992"/>
                    <a:lumOff val="441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7CB26DFD-3427-46C8-A3DF-8581FB0D9B9C}"/>
                </a:ext>
              </a:extLst>
            </p:cNvPr>
            <p:cNvSpPr txBox="1"/>
            <p:nvPr/>
          </p:nvSpPr>
          <p:spPr>
            <a:xfrm>
              <a:off x="3508115" y="-512696"/>
              <a:ext cx="1481577" cy="20933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SAY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"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Ummm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"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"I don't know it"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"Not sure"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"What do you think?"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228F3E-99F9-4B40-9D7D-1C1AEC4373FF}"/>
              </a:ext>
            </a:extLst>
          </p:cNvPr>
          <p:cNvGrpSpPr/>
          <p:nvPr/>
        </p:nvGrpSpPr>
        <p:grpSpPr>
          <a:xfrm>
            <a:off x="6906733" y="2495887"/>
            <a:ext cx="2080207" cy="2502346"/>
            <a:chOff x="5489341" y="1614011"/>
            <a:chExt cx="1692089" cy="21160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5478AA-67F5-4F09-A1C6-4A90A4E27160}"/>
                </a:ext>
              </a:extLst>
            </p:cNvPr>
            <p:cNvSpPr/>
            <p:nvPr/>
          </p:nvSpPr>
          <p:spPr>
            <a:xfrm>
              <a:off x="5592545" y="1614011"/>
              <a:ext cx="1588885" cy="2116064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hueOff val="5197846"/>
                    <a:satOff val="-23984"/>
                    <a:lumOff val="883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5197846"/>
                    <a:satOff val="-23984"/>
                    <a:lumOff val="883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5197846"/>
                    <a:satOff val="-23984"/>
                    <a:lumOff val="883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D9AB3FE1-7453-4298-BC73-6CEA80DB174D}"/>
                </a:ext>
              </a:extLst>
            </p:cNvPr>
            <p:cNvSpPr txBox="1"/>
            <p:nvPr/>
          </p:nvSpPr>
          <p:spPr>
            <a:xfrm>
              <a:off x="5489341" y="1691574"/>
              <a:ext cx="1614527" cy="19609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FEEL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Panic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Fear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Uneasiness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Dread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Nausea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F6AA22-11FA-4B48-8DB9-120D83E9BE75}"/>
              </a:ext>
            </a:extLst>
          </p:cNvPr>
          <p:cNvGrpSpPr/>
          <p:nvPr/>
        </p:nvGrpSpPr>
        <p:grpSpPr>
          <a:xfrm>
            <a:off x="5080278" y="4422818"/>
            <a:ext cx="1953331" cy="2502346"/>
            <a:chOff x="3381738" y="3674356"/>
            <a:chExt cx="1639821" cy="22715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7659A2-625B-4306-BB94-FE39D9BF794B}"/>
                </a:ext>
              </a:extLst>
            </p:cNvPr>
            <p:cNvSpPr/>
            <p:nvPr/>
          </p:nvSpPr>
          <p:spPr>
            <a:xfrm>
              <a:off x="3381738" y="3674356"/>
              <a:ext cx="1639821" cy="2271540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hueOff val="7796769"/>
                    <a:satOff val="-35976"/>
                    <a:lumOff val="1324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7796769"/>
                    <a:satOff val="-35976"/>
                    <a:lumOff val="1324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7796769"/>
                    <a:satOff val="-35976"/>
                    <a:lumOff val="1324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70A285CF-3C1F-4A11-92AC-7AA7CF102970}"/>
                </a:ext>
              </a:extLst>
            </p:cNvPr>
            <p:cNvSpPr txBox="1"/>
            <p:nvPr/>
          </p:nvSpPr>
          <p:spPr>
            <a:xfrm>
              <a:off x="3509042" y="3754405"/>
              <a:ext cx="1479723" cy="21114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Sweaty hands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S.O.B.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Dry mouth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Big eyes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Muscle tension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22CE0C-CE4E-4BF2-A237-C6BCBA7BE268}"/>
              </a:ext>
            </a:extLst>
          </p:cNvPr>
          <p:cNvGrpSpPr/>
          <p:nvPr/>
        </p:nvGrpSpPr>
        <p:grpSpPr>
          <a:xfrm>
            <a:off x="3143776" y="2642090"/>
            <a:ext cx="1953331" cy="2502346"/>
            <a:chOff x="1324394" y="1657006"/>
            <a:chExt cx="1572853" cy="203007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16342BD-CB42-43F9-B665-8F341FE52BBA}"/>
                </a:ext>
              </a:extLst>
            </p:cNvPr>
            <p:cNvSpPr/>
            <p:nvPr/>
          </p:nvSpPr>
          <p:spPr>
            <a:xfrm>
              <a:off x="1324394" y="1657006"/>
              <a:ext cx="1572853" cy="2030073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hueOff val="10395692"/>
                    <a:satOff val="-47968"/>
                    <a:lumOff val="1765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10395692"/>
                    <a:satOff val="-47968"/>
                    <a:lumOff val="1765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10395692"/>
                    <a:satOff val="-47968"/>
                    <a:lumOff val="1765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8E43F9F1-7C15-4238-9A00-F64D85DDDAF7}"/>
                </a:ext>
              </a:extLst>
            </p:cNvPr>
            <p:cNvSpPr txBox="1"/>
            <p:nvPr/>
          </p:nvSpPr>
          <p:spPr>
            <a:xfrm>
              <a:off x="1401174" y="1733786"/>
              <a:ext cx="1419293" cy="18765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THINK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I'm not good enough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I'm stupid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will FAIL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Mind goes blank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FF38-2F84-45AC-B0A8-237A7F86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is the anxious DPT student 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E4813A4-144B-4CE6-A790-A4504E473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54599"/>
              </p:ext>
            </p:extLst>
          </p:nvPr>
        </p:nvGraphicFramePr>
        <p:xfrm>
          <a:off x="761910" y="1682210"/>
          <a:ext cx="10665004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2502">
                  <a:extLst>
                    <a:ext uri="{9D8B030D-6E8A-4147-A177-3AD203B41FA5}">
                      <a16:colId xmlns:a16="http://schemas.microsoft.com/office/drawing/2014/main" val="474846550"/>
                    </a:ext>
                  </a:extLst>
                </a:gridCol>
                <a:gridCol w="5332502">
                  <a:extLst>
                    <a:ext uri="{9D8B030D-6E8A-4147-A177-3AD203B41FA5}">
                      <a16:colId xmlns:a16="http://schemas.microsoft.com/office/drawing/2014/main" val="3346135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1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Shy &amp; timid, choosing to eat lunch 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Desperately wanting to be part of the team; needs to be asked.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5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Repeating questions during hx taking &amp; not being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Feeling overwhelmed with wanting to include every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1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Taking excessive amounts of time for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Trying to perfect the note &amp; loosing sight of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Focusing on the tubes rather than the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Fearful of harming the patient by pulling out the tubes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46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Lack of creativity with exercise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Mimicking the team’s approach to the exercises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3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663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81cbc62-9c94-4650-91c8-fbcdad032e96">65M42YJNURMD-234-123</_dlc_DocId>
    <_dlc_DocIdUrl xmlns="881cbc62-9c94-4650-91c8-fbcdad032e96">
      <Url>https://edit.findlay.edu/health-professions/physical-therapy/_layouts/15/DocIdRedir.aspx?ID=65M42YJNURMD-234-123</Url>
      <Description>65M42YJNURMD-234-123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5FEB973E47A4EA437F0B70B630DD0" ma:contentTypeVersion="14" ma:contentTypeDescription="Create a new document." ma:contentTypeScope="" ma:versionID="da32f61e6de4a9a41988a4206eca56d6">
  <xsd:schema xmlns:xsd="http://www.w3.org/2001/XMLSchema" xmlns:xs="http://www.w3.org/2001/XMLSchema" xmlns:p="http://schemas.microsoft.com/office/2006/metadata/properties" xmlns:ns1="http://schemas.microsoft.com/sharepoint/v3" xmlns:ns2="881cbc62-9c94-4650-91c8-fbcdad032e96" targetNamespace="http://schemas.microsoft.com/office/2006/metadata/properties" ma:root="true" ma:fieldsID="8c43de2196b4ce7cd33197d4baf07037" ns1:_="" ns2:_="">
    <xsd:import namespace="http://schemas.microsoft.com/sharepoint/v3"/>
    <xsd:import namespace="881cbc62-9c94-4650-91c8-fbcdad032e9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bc62-9c94-4650-91c8-fbcdad032e96" elementFormDefault="qualified">
    <xsd:import namespace="http://schemas.microsoft.com/office/2006/documentManagement/types"/>
    <xsd:import namespace="http://schemas.microsoft.com/office/infopath/2007/PartnerControls"/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CA924-301D-422E-AE66-A1B9DF49675E}"/>
</file>

<file path=customXml/itemProps2.xml><?xml version="1.0" encoding="utf-8"?>
<ds:datastoreItem xmlns:ds="http://schemas.openxmlformats.org/officeDocument/2006/customXml" ds:itemID="{05B33FF3-5ABA-441C-976B-3EBFA0A98A1A}"/>
</file>

<file path=customXml/itemProps3.xml><?xml version="1.0" encoding="utf-8"?>
<ds:datastoreItem xmlns:ds="http://schemas.openxmlformats.org/officeDocument/2006/customXml" ds:itemID="{394EBE28-9D03-4A52-84D1-1C48B0AB9E6F}"/>
</file>

<file path=customXml/itemProps4.xml><?xml version="1.0" encoding="utf-8"?>
<ds:datastoreItem xmlns:ds="http://schemas.openxmlformats.org/officeDocument/2006/customXml" ds:itemID="{93CC0C58-B176-4A58-8C5B-DA84E3E819F2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1381</Words>
  <Application>Microsoft Office PowerPoint</Application>
  <PresentationFormat>Custom</PresentationFormat>
  <Paragraphs>251</Paragraphs>
  <Slides>26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Corbel</vt:lpstr>
      <vt:lpstr>Wingdings 3</vt:lpstr>
      <vt:lpstr>Wisp</vt:lpstr>
      <vt:lpstr>EMOTIONAL RESILIENCE &amp; THE ANXIOUS STUDENT Part One ᷉ Supported by the Northwest Ohio Clinical Education Consortium</vt:lpstr>
      <vt:lpstr>Objective</vt:lpstr>
      <vt:lpstr> Evidence on Growth of Mental Health Issues</vt:lpstr>
      <vt:lpstr>Evidence on Growth of Mental Health Issues</vt:lpstr>
      <vt:lpstr>Theories to Contribution of Rise in Student Stress</vt:lpstr>
      <vt:lpstr>Response to Student Stress on the Rise   </vt:lpstr>
      <vt:lpstr>Definitions</vt:lpstr>
      <vt:lpstr>Who is the anxious student ?</vt:lpstr>
      <vt:lpstr>Who is the anxious DPT student ?</vt:lpstr>
      <vt:lpstr>Student Perspective – Stress Triggers</vt:lpstr>
      <vt:lpstr>REFLECTION – Pause &amp; think</vt:lpstr>
      <vt:lpstr>Student Perspective – Potential Solutions</vt:lpstr>
      <vt:lpstr>Mental health professional perspective</vt:lpstr>
      <vt:lpstr>Take home message from the expert</vt:lpstr>
      <vt:lpstr>Responsibilities involve all parties 8-11</vt:lpstr>
      <vt:lpstr>Responsibilities involve all parties 8-11</vt:lpstr>
      <vt:lpstr>Responsibilities involve all parties 8-11</vt:lpstr>
      <vt:lpstr>DCE Responsibilities</vt:lpstr>
      <vt:lpstr>DCE Responsibilities</vt:lpstr>
      <vt:lpstr>DCE Responsibilities</vt:lpstr>
      <vt:lpstr>DCE Responsibilities</vt:lpstr>
      <vt:lpstr>DCE Responsibilities</vt:lpstr>
      <vt:lpstr>Summary – We are a team ….</vt:lpstr>
      <vt:lpstr>Part Two of this series</vt:lpstr>
      <vt:lpstr>Questions ?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2019-10-30T02:24:13Z</cp:lastPrinted>
  <dcterms:created xsi:type="dcterms:W3CDTF">2015-07-09T05:34:26Z</dcterms:created>
  <dcterms:modified xsi:type="dcterms:W3CDTF">2020-03-09T19:28:15Z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  <property fmtid="{D5CDD505-2E9C-101B-9397-08002B2CF9AE}" pid="3" name="ContentTypeId">
    <vt:lpwstr>0x0101007105FEB973E47A4EA437F0B70B630DD0</vt:lpwstr>
  </property>
  <property fmtid="{D5CDD505-2E9C-101B-9397-08002B2CF9AE}" pid="4" name="_dlc_DocIdItemGuid">
    <vt:lpwstr>f1450560-8282-4c8d-85de-64a128155729</vt:lpwstr>
  </property>
</Properties>
</file>